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3" r:id="rId6"/>
    <p:sldId id="264" r:id="rId7"/>
    <p:sldId id="260" r:id="rId8"/>
    <p:sldId id="265" r:id="rId9"/>
    <p:sldId id="261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758F2-3AA2-4848-A5BA-14606044BC7D}" v="61" dt="2025-06-17T05:36:17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5B90-BD22-4392-95FD-462DCC80C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F2C32-6934-6E74-1182-05A099824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C9F2-F7F3-F187-ADFD-B53BDED6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ADAF0-CE19-1FE7-EC9C-B151A8D8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7124-71AC-E68A-09F7-87386400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B133-36D3-561A-1A59-8E621E93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35411-4C25-8EE6-A1F7-5130E87B4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B2CE-35B3-0249-E73D-6B6A3154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E94E-6074-6593-E090-38C9D3B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CC4C-6AD8-2952-6AAF-E3F1A2FF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1B70C-13AF-94B8-E6B2-6B5D52C57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8410-3938-9F04-99DF-76EAD359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15E7-E985-828E-2791-22F4C729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3CD85-EBCD-41B4-706C-2AB675E4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9BE90-E2BF-5B8F-EBC2-0003406A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3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F6CE-3F1E-13D8-96E5-822253C1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DD5B-1A99-049A-59D9-59C31882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E3A3-F785-9BF7-9C77-00D95E4D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ABCF-6AC5-94B2-4DD4-3C663CDF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A2FA-6276-8F76-6A93-3643FCB3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18F-151A-3571-8DF6-30006F6F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DE75D-C5DD-3904-281F-B3C726B69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5596-F68E-0244-DE24-F84DBBDA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31BBC-6CBA-BC26-C597-6A095F18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04121-36D7-B89E-1456-553A47AB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4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5275-3362-1F34-8E29-804AA9FE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9D4E-2C62-ED57-6D13-288D5E302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35F79-5C3B-3E0C-4DEE-B445AD88E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43967-DBC3-053F-CC7A-376CD214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6DFC-72F6-677E-1AC7-A004BF0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67EA5-7985-A683-F2DE-E530AF24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191A-A9A8-B0ED-FC96-6D03F925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DAF9-1F55-E69F-DCAA-D1A91B32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5B6D8-8D73-A98B-50F5-BB31BDDB0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2B209-7FEC-BBFF-BC3E-BC8F9DEA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03356-F539-3E45-2965-BC78EB4C5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78BD6-0CE7-E634-CD6F-1A7F4EE8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C3420-E218-2800-DBAB-AFED8E39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CB13D-87E8-DDDC-5C67-84DB067C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B5F5-A40E-6C89-2133-37FA434F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80567-B6E7-4DC4-B517-CA63B46B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11E55-5229-5D89-E82F-54A3F067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DC9A2-E38F-AE0C-4AAB-CFCFDF4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4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62435-D146-3446-A549-823F92D5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D33CB-8866-33F9-8F9C-52025444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8D2C-6263-6B9D-C50C-6602C5A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E36D-9873-DE8F-A692-6A32DED3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A933-A403-F5A1-EAA9-0A30DCB52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8DB4B-7668-5E68-E087-FBB6A81FA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3F6D7-D507-ACDA-4312-11035CFF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6B90E-B393-EEDA-9E85-612112E3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F5271-6D60-1F39-DD1D-3A04A749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953D-6BFB-AF0C-6236-815D4D3D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11F8F-0C56-C348-0B67-DD32F5093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66ED0-3E88-8B6A-7A6A-E283283A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9B454-8A49-7AE7-BDD8-30ED8682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6428B-0329-C793-DFC7-8397433D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5F3D6-4A68-6C37-C119-09F100AC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3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DDF6E-93FF-4824-92FA-3DEC89A1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20411-C0F0-0978-0BBD-A71512F9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5D2C-B69E-27FF-6A32-EF018EFE2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2C99D-81D7-4144-A2DD-588C95B2B47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18C4-F343-AA7C-FA76-117F87C6F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13F72-3FD6-F1C2-1E09-F6111F140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43DEC-5172-4944-BAA7-111F855F4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3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2r.com/why-use-r-markdown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meme.com/meme/36kl6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gplot2.tidyverse.org/articles/ggplot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6AB8-EAA6-8FC3-B339-ACF6C5F99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 for Reproducible Scientific Analysis</a:t>
            </a:r>
            <a:br>
              <a:rPr lang="en-GB" b="1" dirty="0"/>
            </a:br>
            <a:r>
              <a:rPr lang="en-GB" b="1" dirty="0"/>
              <a:t>--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13C1D-D97B-83EB-6A02-D782D9073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June 17, 2025</a:t>
            </a:r>
          </a:p>
          <a:p>
            <a:r>
              <a:rPr lang="en-GB" dirty="0"/>
              <a:t>Morgan Feeney, Leighton Pritchard, and Steve Ford</a:t>
            </a:r>
          </a:p>
        </p:txBody>
      </p:sp>
    </p:spTree>
    <p:extLst>
      <p:ext uri="{BB962C8B-B14F-4D97-AF65-F5344CB8AC3E}">
        <p14:creationId xmlns:p14="http://schemas.microsoft.com/office/powerpoint/2010/main" val="342074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E301-D673-61BD-4AEB-3A4D4358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9C742-BECA-5B31-B8CF-C5A44CB42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Live demo: using ggplot2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Building basic plots and figures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Using colours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Modifying axes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Facet plots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Labels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Themes and design choices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Saving your work</a:t>
            </a:r>
          </a:p>
        </p:txBody>
      </p:sp>
    </p:spTree>
    <p:extLst>
      <p:ext uri="{BB962C8B-B14F-4D97-AF65-F5344CB8AC3E}">
        <p14:creationId xmlns:p14="http://schemas.microsoft.com/office/powerpoint/2010/main" val="345675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9CDC-E05B-B783-EDCF-3E8580F4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8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1BE9A-C624-9514-ECD7-85BFFFF4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ggplot2 to create plots.</a:t>
            </a:r>
          </a:p>
          <a:p>
            <a:r>
              <a:rPr lang="en-GB" dirty="0"/>
              <a:t>Think about graphics in layers: aesthetics, geometry, statistics, scale transformation, and grouping.</a:t>
            </a:r>
          </a:p>
        </p:txBody>
      </p:sp>
    </p:spTree>
    <p:extLst>
      <p:ext uri="{BB962C8B-B14F-4D97-AF65-F5344CB8AC3E}">
        <p14:creationId xmlns:p14="http://schemas.microsoft.com/office/powerpoint/2010/main" val="355831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183A-6829-D53A-B0E9-A14CC67E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 14 </a:t>
            </a:r>
            <a:r>
              <a:rPr lang="en-GB" dirty="0"/>
              <a:t>-</a:t>
            </a:r>
            <a:r>
              <a:rPr lang="en-GB" b="1" i="0" dirty="0">
                <a:solidFill>
                  <a:srgbClr val="383838"/>
                </a:solidFill>
                <a:effectLst/>
                <a:latin typeface="Mulish"/>
              </a:rPr>
              <a:t>Producing Reports With </a:t>
            </a:r>
            <a:r>
              <a:rPr lang="en-GB" b="1" i="0" dirty="0" err="1">
                <a:solidFill>
                  <a:srgbClr val="383838"/>
                </a:solidFill>
                <a:effectLst/>
                <a:latin typeface="Mulish"/>
              </a:rPr>
              <a:t>knitr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957C-97AE-69F5-42BA-E3B1620A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we begin:</a:t>
            </a:r>
          </a:p>
          <a:p>
            <a:pPr lvl="1"/>
            <a:r>
              <a:rPr lang="en-GB" dirty="0"/>
              <a:t>Questions?</a:t>
            </a:r>
          </a:p>
          <a:p>
            <a:pPr lvl="1"/>
            <a:r>
              <a:rPr lang="en-GB" dirty="0"/>
              <a:t> Housekeeping notes</a:t>
            </a:r>
          </a:p>
          <a:p>
            <a:pPr lvl="1"/>
            <a:r>
              <a:rPr lang="en-GB" dirty="0"/>
              <a:t>Check if you have the package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knitr</a:t>
            </a:r>
            <a:r>
              <a:rPr lang="en-GB" dirty="0"/>
              <a:t> installed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0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EBC2-676C-7AD3-EF50-48E5CE2B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2736" cy="1325563"/>
          </a:xfrm>
        </p:spPr>
        <p:txBody>
          <a:bodyPr/>
          <a:lstStyle/>
          <a:p>
            <a:r>
              <a:rPr lang="en-GB" dirty="0"/>
              <a:t>Why use R markdown/</a:t>
            </a:r>
            <a:r>
              <a:rPr lang="en-GB" dirty="0" err="1"/>
              <a:t>knitr</a:t>
            </a:r>
            <a:r>
              <a:rPr lang="en-GB" dirty="0"/>
              <a:t> to produce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3DFC-B8B5-922E-C985-A05E254E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CBA555A-503A-60AC-A9C2-39515F29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1FE21-9C4A-2856-6F32-7E6E4AC1799F}"/>
              </a:ext>
            </a:extLst>
          </p:cNvPr>
          <p:cNvSpPr txBox="1"/>
          <p:nvPr/>
        </p:nvSpPr>
        <p:spPr>
          <a:xfrm>
            <a:off x="9302552" y="6463803"/>
            <a:ext cx="275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Image credit: </a:t>
            </a:r>
            <a:r>
              <a:rPr lang="en-GB" sz="1400" dirty="0">
                <a:hlinkClick r:id="rId3"/>
              </a:rPr>
              <a:t>an introduction to 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1533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05B9-EB5D-DD69-E5B7-55DDEF58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7C10-3860-7914-29AD-8A6A96CF1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53D71-15D6-89A7-EAE4-7D4077A6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25" t="16666" r="9925" b="18133"/>
          <a:stretch/>
        </p:blipFill>
        <p:spPr>
          <a:xfrm>
            <a:off x="1975103" y="877823"/>
            <a:ext cx="8382387" cy="56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7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462-7D2B-5AC3-D51C-F3B3E7BE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14 </a:t>
            </a:r>
            <a:r>
              <a:rPr lang="en-GB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0D24-7C1F-007A-75DC-CABC0ED7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Mix reporting written in R Markdown with software written in R.</a:t>
            </a:r>
          </a:p>
          <a:p>
            <a:r>
              <a:rPr lang="en-GB" dirty="0"/>
              <a:t>Specify chunk options to control formatting.</a:t>
            </a:r>
          </a:p>
          <a:p>
            <a:r>
              <a:rPr lang="en-GB" dirty="0"/>
              <a:t>Use </a:t>
            </a:r>
            <a:r>
              <a:rPr lang="en-GB" dirty="0" err="1"/>
              <a:t>knitr</a:t>
            </a:r>
            <a:r>
              <a:rPr lang="en-GB" dirty="0"/>
              <a:t> to convert these documents into PDF and other formats.</a:t>
            </a:r>
          </a:p>
        </p:txBody>
      </p:sp>
    </p:spTree>
    <p:extLst>
      <p:ext uri="{BB962C8B-B14F-4D97-AF65-F5344CB8AC3E}">
        <p14:creationId xmlns:p14="http://schemas.microsoft.com/office/powerpoint/2010/main" val="134526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1715-4A2C-EAB7-CE54-A9555EC7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 8. Creating Publication-Quality Graphics with ggplot2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B756-6459-DC92-D713-81522AF6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we begin:</a:t>
            </a:r>
          </a:p>
          <a:p>
            <a:pPr lvl="1"/>
            <a:r>
              <a:rPr lang="en-GB" dirty="0"/>
              <a:t>Make sure you installed the “ggplot2” package in the previous session and downloaded the “</a:t>
            </a:r>
            <a:r>
              <a:rPr lang="en-GB" dirty="0" err="1"/>
              <a:t>gapminder</a:t>
            </a:r>
            <a:r>
              <a:rPr lang="en-GB" dirty="0"/>
              <a:t>” data</a:t>
            </a:r>
          </a:p>
          <a:p>
            <a:pPr lvl="1"/>
            <a:r>
              <a:rPr lang="en-GB" dirty="0"/>
              <a:t> Housekeeping notes</a:t>
            </a:r>
          </a:p>
        </p:txBody>
      </p:sp>
    </p:spTree>
    <p:extLst>
      <p:ext uri="{BB962C8B-B14F-4D97-AF65-F5344CB8AC3E}">
        <p14:creationId xmlns:p14="http://schemas.microsoft.com/office/powerpoint/2010/main" val="40494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D0F3-FF3C-CF1E-0F47-84BD2836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“ggplot2” and why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DDDB-2EEF-E95F-D0DC-60CF8F86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8100" cy="4351338"/>
          </a:xfrm>
        </p:spPr>
        <p:txBody>
          <a:bodyPr/>
          <a:lstStyle/>
          <a:p>
            <a:r>
              <a:rPr lang="en-GB" dirty="0"/>
              <a:t>“grammar of graphics” – a data visualisation package in R</a:t>
            </a:r>
          </a:p>
          <a:p>
            <a:r>
              <a:rPr lang="en-GB" dirty="0"/>
              <a:t>Powerful and flexible way of exploring and plotting data</a:t>
            </a:r>
          </a:p>
          <a:p>
            <a:r>
              <a:rPr lang="en-GB" dirty="0"/>
              <a:t>A relatively easy and quick way to produce readable (and beautiful) plots</a:t>
            </a:r>
          </a:p>
          <a:p>
            <a:r>
              <a:rPr lang="en-GB" dirty="0"/>
              <a:t>All of the broader advantages of working in R discussed earlier: easy to reproduce or repeat analyses, open-source community, etc.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9704EA-2075-B384-74D0-50322A5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109787"/>
            <a:ext cx="2286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9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0C35-8106-688A-D0A8-7E07C2D0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3" y="250888"/>
            <a:ext cx="11241023" cy="1325563"/>
          </a:xfrm>
        </p:spPr>
        <p:txBody>
          <a:bodyPr/>
          <a:lstStyle/>
          <a:p>
            <a:r>
              <a:rPr lang="en-GB" dirty="0"/>
              <a:t>Basics of plotting data</a:t>
            </a:r>
          </a:p>
        </p:txBody>
      </p:sp>
      <p:pic>
        <p:nvPicPr>
          <p:cNvPr id="2052" name="Picture 4" descr="Scientific Paper Graph Quality">
            <a:extLst>
              <a:ext uri="{FF2B5EF4-FFF2-40B4-BE49-F238E27FC236}">
                <a16:creationId xmlns:a16="http://schemas.microsoft.com/office/drawing/2014/main" id="{D652811B-F917-F975-4AB4-E1FB7E18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96" y="2149475"/>
            <a:ext cx="65151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EA3A47-5CC6-D3B9-4EE9-BD96506E2057}"/>
              </a:ext>
            </a:extLst>
          </p:cNvPr>
          <p:cNvSpPr txBox="1"/>
          <p:nvPr/>
        </p:nvSpPr>
        <p:spPr>
          <a:xfrm>
            <a:off x="7360439" y="6492875"/>
            <a:ext cx="1789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Image credit: </a:t>
            </a:r>
            <a:r>
              <a:rPr lang="en-GB" sz="1600" dirty="0" err="1"/>
              <a:t>xkcd</a:t>
            </a:r>
            <a:endParaRPr lang="en-GB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10423C-09D6-A269-BD13-837308922224}"/>
              </a:ext>
            </a:extLst>
          </p:cNvPr>
          <p:cNvCxnSpPr>
            <a:cxnSpLocks/>
          </p:cNvCxnSpPr>
          <p:nvPr/>
        </p:nvCxnSpPr>
        <p:spPr>
          <a:xfrm>
            <a:off x="2066544" y="4965192"/>
            <a:ext cx="118872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7A6F3E-E9D6-6F8D-ED6C-D5088E03CD36}"/>
              </a:ext>
            </a:extLst>
          </p:cNvPr>
          <p:cNvCxnSpPr>
            <a:cxnSpLocks/>
          </p:cNvCxnSpPr>
          <p:nvPr/>
        </p:nvCxnSpPr>
        <p:spPr>
          <a:xfrm>
            <a:off x="2066544" y="5012500"/>
            <a:ext cx="1594104" cy="9540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2B34D4-75B7-240C-9C8E-1A50B4EF5F51}"/>
              </a:ext>
            </a:extLst>
          </p:cNvPr>
          <p:cNvSpPr txBox="1"/>
          <p:nvPr/>
        </p:nvSpPr>
        <p:spPr>
          <a:xfrm>
            <a:off x="207235" y="3541869"/>
            <a:ext cx="202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Axes, with</a:t>
            </a:r>
          </a:p>
          <a:p>
            <a:r>
              <a:rPr lang="en-GB" sz="3200" dirty="0">
                <a:solidFill>
                  <a:srgbClr val="0070C0"/>
                </a:solidFill>
              </a:rPr>
              <a:t>some sort of scale, and with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titles (units)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ED2D6A-641D-A1F6-F0E4-A1BA7A84F206}"/>
              </a:ext>
            </a:extLst>
          </p:cNvPr>
          <p:cNvCxnSpPr>
            <a:cxnSpLocks/>
          </p:cNvCxnSpPr>
          <p:nvPr/>
        </p:nvCxnSpPr>
        <p:spPr>
          <a:xfrm flipH="1">
            <a:off x="8540496" y="3867912"/>
            <a:ext cx="1271016" cy="5394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14A955-9C40-3D4F-98C6-C20C1821ADE0}"/>
              </a:ext>
            </a:extLst>
          </p:cNvPr>
          <p:cNvSpPr txBox="1"/>
          <p:nvPr/>
        </p:nvSpPr>
        <p:spPr>
          <a:xfrm>
            <a:off x="9811512" y="3401598"/>
            <a:ext cx="2380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Some sort of data, represented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rgbClr val="0070C0"/>
                </a:solidFill>
              </a:rPr>
              <a:t>Legend, if necessary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671D7A-134B-E0D1-5022-768B6595183E}"/>
              </a:ext>
            </a:extLst>
          </p:cNvPr>
          <p:cNvSpPr txBox="1"/>
          <p:nvPr/>
        </p:nvSpPr>
        <p:spPr>
          <a:xfrm>
            <a:off x="9557004" y="1465162"/>
            <a:ext cx="2747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Annotations, maybe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C78AC6-9590-658A-FA67-5E71C6AA01F1}"/>
              </a:ext>
            </a:extLst>
          </p:cNvPr>
          <p:cNvCxnSpPr>
            <a:cxnSpLocks/>
          </p:cNvCxnSpPr>
          <p:nvPr/>
        </p:nvCxnSpPr>
        <p:spPr>
          <a:xfrm flipH="1">
            <a:off x="8163306" y="2509552"/>
            <a:ext cx="1555242" cy="11891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4413CE-156B-4F24-B54B-5021BD36991D}"/>
              </a:ext>
            </a:extLst>
          </p:cNvPr>
          <p:cNvCxnSpPr>
            <a:cxnSpLocks/>
          </p:cNvCxnSpPr>
          <p:nvPr/>
        </p:nvCxnSpPr>
        <p:spPr>
          <a:xfrm>
            <a:off x="5542788" y="1858059"/>
            <a:ext cx="0" cy="58283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D10C6E-7F02-0A53-9377-29AA9DDEE13D}"/>
              </a:ext>
            </a:extLst>
          </p:cNvPr>
          <p:cNvSpPr txBox="1"/>
          <p:nvPr/>
        </p:nvSpPr>
        <p:spPr>
          <a:xfrm>
            <a:off x="4463795" y="1273284"/>
            <a:ext cx="478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Figure title and legend</a:t>
            </a:r>
          </a:p>
        </p:txBody>
      </p:sp>
    </p:spTree>
    <p:extLst>
      <p:ext uri="{BB962C8B-B14F-4D97-AF65-F5344CB8AC3E}">
        <p14:creationId xmlns:p14="http://schemas.microsoft.com/office/powerpoint/2010/main" val="371491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6EB0-F700-E9EC-127B-9D7551314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F2C0B-010D-D982-396B-999FBD4A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>
            <a:normAutofit/>
          </a:bodyPr>
          <a:lstStyle/>
          <a:p>
            <a:r>
              <a:rPr lang="en-GB" dirty="0"/>
              <a:t>When it comes to your own data – think about what is the best way to plot it (and why)</a:t>
            </a:r>
          </a:p>
          <a:p>
            <a:r>
              <a:rPr lang="en-GB" dirty="0"/>
              <a:t>Keep in mind the conventions in your field (read broadly, look at the ways that other people visualise similar data)</a:t>
            </a:r>
          </a:p>
          <a:p>
            <a:r>
              <a:rPr lang="en-GB" dirty="0"/>
              <a:t>Don’t forget the principles previously discussed (e.g., version control, keeping data read-only, etc.)</a:t>
            </a:r>
          </a:p>
        </p:txBody>
      </p:sp>
      <p:pic>
        <p:nvPicPr>
          <p:cNvPr id="2050" name="Picture 2" descr="I really need to see that data As a box and whisker plot - I really need to see that data As a box and whisker plot  Business Cat">
            <a:extLst>
              <a:ext uri="{FF2B5EF4-FFF2-40B4-BE49-F238E27FC236}">
                <a16:creationId xmlns:a16="http://schemas.microsoft.com/office/drawing/2014/main" id="{45B4B2E1-212A-703A-201D-5ED22F4B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690688"/>
            <a:ext cx="46386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4F1848-8D13-E94C-5658-CCE85E95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before we get started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3E245-EA7D-A31F-A10B-F66AA96E3940}"/>
              </a:ext>
            </a:extLst>
          </p:cNvPr>
          <p:cNvSpPr txBox="1"/>
          <p:nvPr/>
        </p:nvSpPr>
        <p:spPr>
          <a:xfrm>
            <a:off x="9713353" y="6315076"/>
            <a:ext cx="2176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Image credit: </a:t>
            </a:r>
            <a:r>
              <a:rPr lang="en-GB" sz="1400" dirty="0" err="1">
                <a:hlinkClick r:id="rId3"/>
              </a:rPr>
              <a:t>QuickMeme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472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D853-A021-0E0C-A653-164CC577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mind the principles of good data visualisation – and what you want to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685A2-A5E7-ABA9-7166-59DF641D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5" t="17284" r="65208" b="5247"/>
          <a:stretch/>
        </p:blipFill>
        <p:spPr>
          <a:xfrm>
            <a:off x="3327400" y="1690688"/>
            <a:ext cx="5537200" cy="51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7E02-A833-3ADD-112A-33B36DD8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74400" cy="1325563"/>
          </a:xfrm>
        </p:spPr>
        <p:txBody>
          <a:bodyPr/>
          <a:lstStyle/>
          <a:p>
            <a:r>
              <a:rPr lang="en-GB" dirty="0"/>
              <a:t>ggplot2 uses layers to build data visualisations</a:t>
            </a:r>
          </a:p>
        </p:txBody>
      </p:sp>
      <p:pic>
        <p:nvPicPr>
          <p:cNvPr id="1026" name="Picture 2" descr="A schematic displaying seven overlaying rhombuses indicating the&#10; different composable parts. From bottom to top, the labels read 'Data', &#10; 'Mapping', 'Layers', 'Scales', 'Facets', 'Coordinates' and 'Theme'.">
            <a:extLst>
              <a:ext uri="{FF2B5EF4-FFF2-40B4-BE49-F238E27FC236}">
                <a16:creationId xmlns:a16="http://schemas.microsoft.com/office/drawing/2014/main" id="{BD235313-4C6A-F462-377E-D05F2091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41" y="1259415"/>
            <a:ext cx="8221382" cy="50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A053C-042A-5C22-7DC0-C525B0B63A06}"/>
              </a:ext>
            </a:extLst>
          </p:cNvPr>
          <p:cNvSpPr txBox="1"/>
          <p:nvPr/>
        </p:nvSpPr>
        <p:spPr>
          <a:xfrm>
            <a:off x="6826623" y="61850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Image credit: </a:t>
            </a:r>
            <a:r>
              <a:rPr lang="en-GB" sz="1400" dirty="0">
                <a:hlinkClick r:id="rId3"/>
              </a:rPr>
              <a:t>Introduction to ggplot2</a:t>
            </a:r>
            <a:endParaRPr lang="en-GB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C5290-C7B8-989A-F0EA-CFDE5ABA1687}"/>
              </a:ext>
            </a:extLst>
          </p:cNvPr>
          <p:cNvCxnSpPr>
            <a:cxnSpLocks/>
          </p:cNvCxnSpPr>
          <p:nvPr/>
        </p:nvCxnSpPr>
        <p:spPr>
          <a:xfrm>
            <a:off x="4813300" y="4673600"/>
            <a:ext cx="675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CAC9AFF9-0875-C8F0-72E4-537FBFFE5A2F}"/>
              </a:ext>
            </a:extLst>
          </p:cNvPr>
          <p:cNvSpPr/>
          <p:nvPr/>
        </p:nvSpPr>
        <p:spPr>
          <a:xfrm>
            <a:off x="5600700" y="4064000"/>
            <a:ext cx="304800" cy="12191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C9B68-E2DB-1517-0ECA-413A69067B8F}"/>
              </a:ext>
            </a:extLst>
          </p:cNvPr>
          <p:cNvSpPr txBox="1"/>
          <p:nvPr/>
        </p:nvSpPr>
        <p:spPr>
          <a:xfrm>
            <a:off x="2147421" y="4438904"/>
            <a:ext cx="280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Need at least data, a mapping, and a layer to produce a plot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CFFD45-EC3B-796E-5378-EA3421DF5AC3}"/>
              </a:ext>
            </a:extLst>
          </p:cNvPr>
          <p:cNvCxnSpPr>
            <a:cxnSpLocks/>
          </p:cNvCxnSpPr>
          <p:nvPr/>
        </p:nvCxnSpPr>
        <p:spPr>
          <a:xfrm>
            <a:off x="4396441" y="3026120"/>
            <a:ext cx="675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2825F664-AAC0-4AAE-2377-FB20F902B5DA}"/>
              </a:ext>
            </a:extLst>
          </p:cNvPr>
          <p:cNvSpPr/>
          <p:nvPr/>
        </p:nvSpPr>
        <p:spPr>
          <a:xfrm>
            <a:off x="5183841" y="2416519"/>
            <a:ext cx="304800" cy="15331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7D8668-7013-9188-CCF9-0A378AD61C2D}"/>
              </a:ext>
            </a:extLst>
          </p:cNvPr>
          <p:cNvSpPr txBox="1"/>
          <p:nvPr/>
        </p:nvSpPr>
        <p:spPr>
          <a:xfrm>
            <a:off x="973790" y="2044005"/>
            <a:ext cx="3522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Usually have sensible defaults, but can be modified as needed</a:t>
            </a:r>
          </a:p>
        </p:txBody>
      </p:sp>
    </p:spTree>
    <p:extLst>
      <p:ext uri="{BB962C8B-B14F-4D97-AF65-F5344CB8AC3E}">
        <p14:creationId xmlns:p14="http://schemas.microsoft.com/office/powerpoint/2010/main" val="85840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4685-D39F-B6F5-ADFA-495B1BEE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 and aesthetics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EA7D-26E7-E97D-59B7-DD639027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87575"/>
          </a:xfrm>
        </p:spPr>
        <p:txBody>
          <a:bodyPr/>
          <a:lstStyle/>
          <a:p>
            <a:r>
              <a:rPr lang="en-GB" dirty="0"/>
              <a:t>Geometries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dirty="0" err="1"/>
              <a:t>s</a:t>
            </a:r>
            <a:r>
              <a:rPr lang="en-GB" dirty="0"/>
              <a:t>) – fundamental building blocks for a plot – e.g.,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dirty="0"/>
              <a:t>Aesthetics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dirty="0"/>
              <a:t>) – visual appearances of the data – e.g., position, </a:t>
            </a:r>
            <a:r>
              <a:rPr lang="en-GB" dirty="0" err="1"/>
              <a:t>colo</a:t>
            </a:r>
            <a:r>
              <a:rPr lang="en-GB" dirty="0"/>
              <a:t>(u)r, size, shape,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6D5B2-CC9F-1492-EA90-334A22A6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" t="57425" r="85933" b="30335"/>
          <a:stretch/>
        </p:blipFill>
        <p:spPr>
          <a:xfrm>
            <a:off x="6404919" y="4367210"/>
            <a:ext cx="5787081" cy="1833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454AA-489E-20B0-1096-A0CB0CAB6557}"/>
              </a:ext>
            </a:extLst>
          </p:cNvPr>
          <p:cNvSpPr txBox="1"/>
          <p:nvPr/>
        </p:nvSpPr>
        <p:spPr>
          <a:xfrm>
            <a:off x="5049380" y="6257392"/>
            <a:ext cx="2711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Image credit: ggplot2 </a:t>
            </a:r>
            <a:r>
              <a:rPr lang="en-GB" sz="1400" dirty="0" err="1"/>
              <a:t>cheatsheet</a:t>
            </a:r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F7A84-A855-5986-FADA-BB073014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" t="37962" r="85933" b="49798"/>
          <a:stretch/>
        </p:blipFill>
        <p:spPr>
          <a:xfrm>
            <a:off x="0" y="4367209"/>
            <a:ext cx="5787081" cy="18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F80D-10D5-CEB7-55F2-AE7B3F43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for starting to build a ggplot2 visualisation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4ABB-29CB-F58C-DCD6-6C0393BD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1093"/>
            <a:ext cx="10515600" cy="3797253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Try to keep your code tidy and readable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break up long lines where helpful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use comments where helpful</a:t>
            </a:r>
          </a:p>
          <a:p>
            <a:r>
              <a:rPr lang="en-GB" dirty="0">
                <a:sym typeface="Wingdings" panose="05000000000000000000" pitchFamily="2" charset="2"/>
              </a:rPr>
              <a:t>Don’t be afraid to use a </a:t>
            </a:r>
            <a:r>
              <a:rPr lang="en-GB" dirty="0" err="1">
                <a:sym typeface="Wingdings" panose="05000000000000000000" pitchFamily="2" charset="2"/>
              </a:rPr>
              <a:t>cheatsheet</a:t>
            </a:r>
            <a:r>
              <a:rPr lang="en-GB" dirty="0">
                <a:sym typeface="Wingdings" panose="05000000000000000000" pitchFamily="2" charset="2"/>
              </a:rPr>
              <a:t>/Google</a:t>
            </a:r>
          </a:p>
          <a:p>
            <a:r>
              <a:rPr lang="en-GB" dirty="0">
                <a:sym typeface="Wingdings" panose="05000000000000000000" pitchFamily="2" charset="2"/>
              </a:rPr>
              <a:t>Don’t be afraid to experiment</a:t>
            </a:r>
          </a:p>
          <a:p>
            <a:r>
              <a:rPr lang="en-GB" dirty="0">
                <a:sym typeface="Wingdings" panose="05000000000000000000" pitchFamily="2" charset="2"/>
              </a:rPr>
              <a:t>Remember to design your plots for accessibility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96D41-6947-B195-15DA-41160F2B456C}"/>
              </a:ext>
            </a:extLst>
          </p:cNvPr>
          <p:cNvSpPr/>
          <p:nvPr/>
        </p:nvSpPr>
        <p:spPr>
          <a:xfrm>
            <a:off x="838200" y="1690688"/>
            <a:ext cx="2560093" cy="1038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Load the ggplot2 package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FFE2F-BCF7-129D-2251-7114ADFB7246}"/>
              </a:ext>
            </a:extLst>
          </p:cNvPr>
          <p:cNvSpPr/>
          <p:nvPr/>
        </p:nvSpPr>
        <p:spPr>
          <a:xfrm>
            <a:off x="4962099" y="1690688"/>
            <a:ext cx="2560093" cy="1038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Build up a ggplot2 command by specifying data, mapping, </a:t>
            </a:r>
            <a:r>
              <a:rPr lang="en-GB" dirty="0" err="1">
                <a:sym typeface="Wingdings" panose="05000000000000000000" pitchFamily="2" charset="2"/>
              </a:rPr>
              <a:t>geom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1D4ED-559F-CC75-3A6D-FA3379062A57}"/>
              </a:ext>
            </a:extLst>
          </p:cNvPr>
          <p:cNvSpPr/>
          <p:nvPr/>
        </p:nvSpPr>
        <p:spPr>
          <a:xfrm>
            <a:off x="9085998" y="1690688"/>
            <a:ext cx="2560093" cy="1038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Add/edit layers as necessary by adding arguments to your command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41B71C6-08DD-D5A8-3E8F-3CC18E8E2770}"/>
              </a:ext>
            </a:extLst>
          </p:cNvPr>
          <p:cNvSpPr/>
          <p:nvPr/>
        </p:nvSpPr>
        <p:spPr>
          <a:xfrm>
            <a:off x="3761096" y="2056002"/>
            <a:ext cx="777923" cy="35565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E3C696-6FD9-BB50-2FD0-A59DB7EF1093}"/>
              </a:ext>
            </a:extLst>
          </p:cNvPr>
          <p:cNvSpPr/>
          <p:nvPr/>
        </p:nvSpPr>
        <p:spPr>
          <a:xfrm>
            <a:off x="7915133" y="2133061"/>
            <a:ext cx="777923" cy="35565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AD56BE0-D7E6-3FCE-36F8-90E3430E50C8}"/>
              </a:ext>
            </a:extLst>
          </p:cNvPr>
          <p:cNvSpPr/>
          <p:nvPr/>
        </p:nvSpPr>
        <p:spPr>
          <a:xfrm rot="2707042">
            <a:off x="11187548" y="2337544"/>
            <a:ext cx="896070" cy="1291238"/>
          </a:xfrm>
          <a:prstGeom prst="curvedLeftArrow">
            <a:avLst>
              <a:gd name="adj1" fmla="val 16056"/>
              <a:gd name="adj2" fmla="val 50000"/>
              <a:gd name="adj3" fmla="val 35955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9768</TotalTime>
  <Words>558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Mulish</vt:lpstr>
      <vt:lpstr>Wingdings</vt:lpstr>
      <vt:lpstr>Office Theme</vt:lpstr>
      <vt:lpstr>R for Reproducible Scientific Analysis -- session 4</vt:lpstr>
      <vt:lpstr>Lesson 8. Creating Publication-Quality Graphics with ggplot2</vt:lpstr>
      <vt:lpstr>What is “ggplot2” and why use it?</vt:lpstr>
      <vt:lpstr>Basics of plotting data</vt:lpstr>
      <vt:lpstr>Tips before we get started </vt:lpstr>
      <vt:lpstr>Keep in mind the principles of good data visualisation – and what you want to plot</vt:lpstr>
      <vt:lpstr>ggplot2 uses layers to build data visualisations</vt:lpstr>
      <vt:lpstr>Geometry and aesthetics</vt:lpstr>
      <vt:lpstr>Tips for starting to build a ggplot2 visualisation</vt:lpstr>
      <vt:lpstr>PowerPoint Presentation</vt:lpstr>
      <vt:lpstr>Lesson 8 Key Points</vt:lpstr>
      <vt:lpstr>Lesson 14 -Producing Reports With knitr</vt:lpstr>
      <vt:lpstr>Why use R markdown/knitr to produce reports?</vt:lpstr>
      <vt:lpstr>PowerPoint Presentation</vt:lpstr>
      <vt:lpstr>Lesson 14 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Morgan Feeney</dc:creator>
  <cp:lastModifiedBy>Morgan Feeney</cp:lastModifiedBy>
  <cp:revision>2</cp:revision>
  <dcterms:created xsi:type="dcterms:W3CDTF">2025-06-10T10:48:51Z</dcterms:created>
  <dcterms:modified xsi:type="dcterms:W3CDTF">2025-06-17T06:01:23Z</dcterms:modified>
</cp:coreProperties>
</file>